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66"/>
  </p:notesMasterIdLst>
  <p:sldIdLst>
    <p:sldId id="331" r:id="rId5"/>
    <p:sldId id="333" r:id="rId6"/>
    <p:sldId id="394" r:id="rId7"/>
    <p:sldId id="335" r:id="rId8"/>
    <p:sldId id="336" r:id="rId9"/>
    <p:sldId id="337" r:id="rId10"/>
    <p:sldId id="338" r:id="rId11"/>
    <p:sldId id="339" r:id="rId12"/>
    <p:sldId id="340" r:id="rId13"/>
    <p:sldId id="393" r:id="rId14"/>
    <p:sldId id="342" r:id="rId15"/>
    <p:sldId id="343" r:id="rId16"/>
    <p:sldId id="344" r:id="rId17"/>
    <p:sldId id="346" r:id="rId18"/>
    <p:sldId id="345" r:id="rId19"/>
    <p:sldId id="395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9" r:id="rId48"/>
    <p:sldId id="380" r:id="rId49"/>
    <p:sldId id="382" r:id="rId50"/>
    <p:sldId id="381" r:id="rId51"/>
    <p:sldId id="375" r:id="rId52"/>
    <p:sldId id="376" r:id="rId53"/>
    <p:sldId id="377" r:id="rId54"/>
    <p:sldId id="378" r:id="rId55"/>
    <p:sldId id="383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3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505050"/>
    <a:srgbClr val="8F8F8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2393" autoAdjust="0"/>
  </p:normalViewPr>
  <p:slideViewPr>
    <p:cSldViewPr snapToGrid="0">
      <p:cViewPr>
        <p:scale>
          <a:sx n="63" d="100"/>
          <a:sy n="63" d="100"/>
        </p:scale>
        <p:origin x="-82" y="-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FDAF1-7941-4BC6-AB49-E409A172ACED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E88BE-2E80-4C48-AA16-DD5683F36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22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E88BE-2E80-4C48-AA16-DD5683F36E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32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down the equation.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19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the derivatives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E88BE-2E80-4C48-AA16-DD5683F36E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51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on white board what</a:t>
            </a:r>
            <a:r>
              <a:rPr lang="en-US" baseline="0" dirty="0" smtClean="0"/>
              <a:t> happen when the rate changes.  Too slow vs too fast.  Or, should I make slide for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43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on white board what</a:t>
            </a:r>
            <a:r>
              <a:rPr lang="en-US" baseline="0" dirty="0" smtClean="0"/>
              <a:t> happen when the rate changes.  Too slow vs too fast.  Or, should I make slide for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26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on white board what</a:t>
            </a:r>
            <a:r>
              <a:rPr lang="en-US" baseline="0" dirty="0" smtClean="0"/>
              <a:t> happen when the rate changes.  Too slow vs too fast.  Or, should I make slide for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26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855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</a:t>
            </a:r>
            <a:r>
              <a:rPr lang="en-US" dirty="0" err="1" smtClean="0"/>
              <a:t>multivariates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</a:t>
            </a:r>
            <a:r>
              <a:rPr lang="en-US" dirty="0" err="1" smtClean="0"/>
              <a:t>multivariates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00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on white board to visualize matrix, transpose, elaborate more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9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the audience that theta is a vector. Local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minimun</a:t>
            </a:r>
            <a:r>
              <a:rPr lang="en-US" baseline="0" dirty="0" smtClean="0"/>
              <a:t> vs global </a:t>
            </a:r>
            <a:r>
              <a:rPr lang="en-US" baseline="0" dirty="0" err="1" smtClean="0"/>
              <a:t>minimun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Teacher</a:t>
            </a:r>
            <a:r>
              <a:rPr lang="en-US" baseline="0" dirty="0" smtClean="0"/>
              <a:t> could be the human judges for query results for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29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Spend</a:t>
            </a:r>
            <a:r>
              <a:rPr lang="en-US" baseline="0" dirty="0" smtClean="0"/>
              <a:t> some time here talking about how the update is taking place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6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Gradient</a:t>
            </a:r>
            <a:r>
              <a:rPr lang="en-US" baseline="0" dirty="0" smtClean="0"/>
              <a:t> descent technique does not take into account explicit derivatives.</a:t>
            </a:r>
          </a:p>
          <a:p>
            <a:r>
              <a:rPr lang="en-US" baseline="0" dirty="0" smtClean="0"/>
              <a:t>Normal equation is obtained when we take derivative explicitly.</a:t>
            </a:r>
            <a:endParaRPr lang="en-US" dirty="0" smtClean="0"/>
          </a:p>
          <a:p>
            <a:r>
              <a:rPr lang="en-US" dirty="0" smtClean="0"/>
              <a:t>Talk about this approach before talking about Normal equations.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90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here what is input, what is a target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94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maximizing</a:t>
            </a:r>
            <a:r>
              <a:rPr lang="en-US" baseline="0" dirty="0" smtClean="0"/>
              <a:t> the log likelihood would not make any difference for a monotonically increasing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92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64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Xs</a:t>
            </a:r>
            <a:r>
              <a:rPr lang="en-US" baseline="0" dirty="0" smtClean="0"/>
              <a:t> features, predictors</a:t>
            </a:r>
          </a:p>
          <a:p>
            <a:r>
              <a:rPr lang="en-US" baseline="0" dirty="0" smtClean="0"/>
              <a:t>Ys target variables,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28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E88BE-2E80-4C48-AA16-DD5683F36E4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5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3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9729">
              <a:defRPr/>
            </a:pPr>
            <a:r>
              <a:rPr lang="en-US" smtClean="0"/>
              <a:t>Which line is the best fit?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1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 is used for hypothesis.</a:t>
            </a:r>
          </a:p>
          <a:p>
            <a:r>
              <a:rPr lang="en-US" dirty="0" smtClean="0"/>
              <a:t>The goal of a supervised</a:t>
            </a:r>
            <a:r>
              <a:rPr lang="en-US" baseline="0" dirty="0" smtClean="0"/>
              <a:t> learning algorithm is to learn a hypothesis (or a function like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3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9729">
              <a:defRPr/>
            </a:pPr>
            <a:r>
              <a:rPr lang="en-US" smtClean="0"/>
              <a:t>Which line is the best fit?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2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</a:t>
            </a:r>
            <a:r>
              <a:rPr lang="en-US" baseline="0" dirty="0" smtClean="0"/>
              <a:t> be 1/2m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32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use white board to break down cost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E88BE-2E80-4C48-AA16-DD5683F36E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4850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there are two</a:t>
            </a:r>
            <a:r>
              <a:rPr lang="en-US" baseline="0" dirty="0" smtClean="0"/>
              <a:t> parameters, it will look like this, 3 dimensions.  How do you minimize?  Use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01899-FA8C-4F68-8F6B-5325B08A699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3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943" y="5730238"/>
            <a:ext cx="3316231" cy="11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343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7552" y="1762587"/>
            <a:ext cx="11653522" cy="1956973"/>
          </a:xfrm>
        </p:spPr>
        <p:txBody>
          <a:bodyPr/>
          <a:lstStyle>
            <a:lvl1pPr marL="0" indent="0">
              <a:buNone/>
              <a:defRPr sz="3235">
                <a:solidFill>
                  <a:srgbClr val="505050"/>
                </a:soli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solidFill>
                  <a:srgbClr val="505050"/>
                </a:soli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solidFill>
                  <a:srgbClr val="505050"/>
                </a:soli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solidFill>
                  <a:srgbClr val="505050"/>
                </a:soli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solidFill>
                  <a:srgbClr val="505050"/>
                </a:soli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31" y="6322903"/>
            <a:ext cx="28205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359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6553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9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6553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799"/>
            </a:lvl4pPr>
            <a:lvl5pPr marL="1828251" indent="0" algn="ctr">
              <a:buNone/>
              <a:defRPr sz="1799"/>
            </a:lvl5pPr>
            <a:lvl6pPr marL="2285314" indent="0" algn="ctr">
              <a:buNone/>
              <a:defRPr sz="1799"/>
            </a:lvl6pPr>
            <a:lvl7pPr marL="2742377" indent="0" algn="ctr">
              <a:buNone/>
              <a:defRPr sz="1799"/>
            </a:lvl7pPr>
            <a:lvl8pPr marL="3199440" indent="0" algn="ctr">
              <a:buNone/>
              <a:defRPr sz="1799"/>
            </a:lvl8pPr>
            <a:lvl9pPr marL="3656503" indent="0" algn="ctr">
              <a:buNone/>
              <a:defRPr sz="1799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233D26B-DFC2-4248-8ED0-AD3E108CBDD7}" type="datetime1">
              <a:rPr lang="en-US" smtClean="0"/>
              <a:pPr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AutoShape 5" descr="Displaying logo.png"/>
          <p:cNvSpPr>
            <a:spLocks noChangeAspect="1" noChangeArrowheads="1"/>
          </p:cNvSpPr>
          <p:nvPr userDrawn="1"/>
        </p:nvSpPr>
        <p:spPr bwMode="auto">
          <a:xfrm>
            <a:off x="155616" y="-136525"/>
            <a:ext cx="296940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65" y="6087550"/>
            <a:ext cx="2978263" cy="770450"/>
          </a:xfrm>
          <a:prstGeom prst="rect">
            <a:avLst/>
          </a:prstGeom>
        </p:spPr>
      </p:pic>
      <p:pic>
        <p:nvPicPr>
          <p:cNvPr id="15" name="Picture 4" descr="http://www.vangviet.com/wp-content/uploads/comfortable-abstract-geometric-colored-shapes-wallpaper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rgbClr val="2683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433" b="27171"/>
          <a:stretch/>
        </p:blipFill>
        <p:spPr bwMode="auto">
          <a:xfrm>
            <a:off x="-1588" y="0"/>
            <a:ext cx="12190960" cy="42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 userDrawn="1"/>
        </p:nvCxnSpPr>
        <p:spPr>
          <a:xfrm>
            <a:off x="8382595" y="4648200"/>
            <a:ext cx="0" cy="137160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41990" name="Picture 6" descr="http://www.androidguys.com/wp-content/uploads/2013/07/Android-1440x1280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096" r="11073"/>
          <a:stretch/>
        </p:blipFill>
        <p:spPr bwMode="auto">
          <a:xfrm>
            <a:off x="-1588" y="-136525"/>
            <a:ext cx="12200433" cy="437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25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8F97F932-D99A-4087-BFB1-EA42FAFC8D2C}" type="datetime1">
              <a:rPr lang="en-US" smtClean="0"/>
              <a:pPr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2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25983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25983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8FB3498D-21C7-408B-8EF5-5B55DEF0BFD5}" type="datetime1">
              <a:rPr lang="en-US" smtClean="0"/>
              <a:pPr/>
              <a:t>3/30/2015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99" b="0" cap="none" baseline="0">
                <a:solidFill>
                  <a:schemeClr val="accent1"/>
                </a:solidFill>
                <a:latin typeface="+mn-lt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25983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99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799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25983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/>
          <a:lstStyle/>
          <a:p>
            <a:fld id="{84DB246E-8FD1-42FF-94A4-E4133095C37A}" type="datetime1">
              <a:rPr lang="en-US" smtClean="0"/>
              <a:pPr/>
              <a:t>3/30/2015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7" cy="274320"/>
          </a:xfrm>
          <a:prstGeom prst="rect">
            <a:avLst/>
          </a:prstGeo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787693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796925" indent="-236538">
              <a:defRPr/>
            </a:lvl2pPr>
            <a:lvl3pPr marL="1031875" indent="-223838">
              <a:defRPr/>
            </a:lvl3pPr>
            <a:lvl4pPr marL="1254125" indent="-223838">
              <a:defRPr/>
            </a:lvl4pPr>
            <a:lvl5pPr marL="1489075" indent="-223838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31" y="6322903"/>
            <a:ext cx="28205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67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812631"/>
            <a:ext cx="11653523" cy="205485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233363" indent="0">
              <a:buFontTx/>
              <a:buNone/>
              <a:defRPr sz="2350">
                <a:solidFill>
                  <a:srgbClr val="505050"/>
                </a:solidFill>
              </a:defRPr>
            </a:lvl2pPr>
            <a:lvl3pPr marL="457200" indent="0">
              <a:buNone/>
              <a:defRPr/>
            </a:lvl3pPr>
            <a:lvl4pPr marL="690563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31" y="6322903"/>
            <a:ext cx="28205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31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837569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837569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31" y="6322903"/>
            <a:ext cx="28205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1130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845880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117475" indent="0">
              <a:buNone/>
              <a:defRPr sz="1961"/>
            </a:lvl2pPr>
            <a:lvl3pPr marL="339725" indent="0">
              <a:buNone/>
              <a:tabLst/>
              <a:defRPr sz="1961"/>
            </a:lvl3pPr>
            <a:lvl4pPr marL="574675" indent="0">
              <a:buNone/>
              <a:defRPr/>
            </a:lvl4pPr>
            <a:lvl5pPr marL="796925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845880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117475" indent="0">
              <a:buNone/>
              <a:defRPr sz="1961"/>
            </a:lvl2pPr>
            <a:lvl3pPr marL="339725" indent="0">
              <a:buNone/>
              <a:tabLst/>
              <a:defRPr sz="1961"/>
            </a:lvl3pPr>
            <a:lvl4pPr marL="574675" indent="0">
              <a:buNone/>
              <a:defRPr/>
            </a:lvl4pPr>
            <a:lvl5pPr marL="796925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31" y="6322903"/>
            <a:ext cx="28205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096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31" y="6322903"/>
            <a:ext cx="28205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70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31" y="6322903"/>
            <a:ext cx="282054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72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12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931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522268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1560" y="1779381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75" r:id="rId3"/>
    <p:sldLayoutId id="2147483682" r:id="rId4"/>
    <p:sldLayoutId id="2147483679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microsoft.com/office/2007/relationships/hdphoto" Target="../media/hdphoto3.wdp"/><Relationship Id="rId9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4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5.wdp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cs typeface="Segoe UI Light"/>
              </a:rPr>
              <a:t>Jasmine Wilkerson</a:t>
            </a:r>
          </a:p>
          <a:p>
            <a:r>
              <a:rPr lang="en-US" dirty="0" smtClean="0">
                <a:cs typeface="Segoe UI Light"/>
              </a:rPr>
              <a:t>jasmine@datasciencedojo.com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LINEAR REGRESSION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5755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Cost Function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27484" y="1421933"/>
            <a:ext cx="5378548" cy="6863417"/>
          </a:xfrm>
        </p:spPr>
        <p:txBody>
          <a:bodyPr/>
          <a:lstStyle/>
          <a:p>
            <a:r>
              <a:rPr lang="en-US" sz="2400" dirty="0">
                <a:solidFill>
                  <a:srgbClr val="F16022"/>
                </a:solidFill>
                <a:latin typeface="+mn-lt"/>
              </a:rPr>
              <a:t>In Plain English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find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linear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line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that is as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close to the actual outputs as possible.</a:t>
            </a:r>
          </a:p>
          <a:p>
            <a:endParaRPr lang="en-US" sz="2400" dirty="0" smtClean="0">
              <a:solidFill>
                <a:srgbClr val="F16022"/>
              </a:solidFill>
              <a:latin typeface="+mn-lt"/>
            </a:endParaRPr>
          </a:p>
          <a:p>
            <a:r>
              <a:rPr lang="en-US" sz="2400" dirty="0" smtClean="0">
                <a:solidFill>
                  <a:srgbClr val="F16022"/>
                </a:solidFill>
                <a:latin typeface="+mn-lt"/>
              </a:rPr>
              <a:t>Mathematically</a:t>
            </a:r>
            <a:endParaRPr lang="en-US" sz="2400" dirty="0">
              <a:solidFill>
                <a:srgbClr val="F1602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Find linear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function of X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that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minimizes the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sum of squared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residuals from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a.k.a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pic>
        <p:nvPicPr>
          <p:cNvPr id="5" name="Picture 2" descr="https://moreintelligent.files.wordpress.com/2014/03/costfunctionlinearregr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55" y="1421933"/>
            <a:ext cx="3886200" cy="121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ocs.oracle.com/cd/B28359_01/datamine.111/b28129/img/scatter_plo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98" y="2716611"/>
            <a:ext cx="4115066" cy="371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73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 Cost Function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2" descr="https://moreintelligent.files.wordpress.com/2014/03/costfunctionlinearregr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27" y="2841467"/>
            <a:ext cx="3733799" cy="122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athworks.com/matlabcentral/fileexchange/screenshots/6559/origin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0" y="1906156"/>
            <a:ext cx="5591428" cy="41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199" y="2098679"/>
            <a:ext cx="2819400" cy="44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874234" y="2085351"/>
            <a:ext cx="2121093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Hypothesis: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Cost Function: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Parameters: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Goal: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30" y="4374191"/>
            <a:ext cx="114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57" y="5393558"/>
            <a:ext cx="2434540" cy="57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01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69239" y="1787693"/>
                <a:ext cx="11653523" cy="3708464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Goal : </a:t>
                </a:r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  <a:ea typeface="Cambria Math"/>
                </a:endParaRPr>
              </a:p>
              <a:p>
                <a:pPr marL="0" indent="0">
                  <a:buNone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Gradient descent starts with some initial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 and then performs an update for each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Repeat until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 converge.</a:t>
                </a:r>
              </a:p>
              <a:p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24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69239" y="1787693"/>
                <a:ext cx="11653523" cy="3708464"/>
              </a:xfrm>
              <a:blipFill rotWithShape="1">
                <a:blip r:embed="rId3"/>
                <a:stretch>
                  <a:fillRect l="-262"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Gradient Descent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lgorithm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8200" y="5058007"/>
            <a:ext cx="3694738" cy="990600"/>
            <a:chOff x="838200" y="3602185"/>
            <a:chExt cx="3694738" cy="990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02185"/>
              <a:ext cx="3694738" cy="87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2982754" y="3602185"/>
              <a:ext cx="1218883" cy="990600"/>
            </a:xfrm>
            <a:prstGeom prst="ellipse">
              <a:avLst/>
            </a:prstGeom>
            <a:solidFill>
              <a:srgbClr val="2D86C1">
                <a:alpha val="38000"/>
              </a:srgbClr>
            </a:solidFill>
            <a:ln>
              <a:solidFill>
                <a:srgbClr val="F1602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141" y="1800242"/>
            <a:ext cx="2434540" cy="57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222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Gradient Descent Algorithm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21" y="1510145"/>
            <a:ext cx="4133463" cy="98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 descr="http://i.stack.imgur.com/xJgdz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9" y="2386446"/>
            <a:ext cx="6400800" cy="412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474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787693"/>
            <a:ext cx="11653523" cy="46852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i="1" dirty="0" smtClean="0">
              <a:solidFill>
                <a:srgbClr val="F16022"/>
              </a:solidFill>
              <a:latin typeface="Cambria Math"/>
              <a:ea typeface="Cambria Math"/>
            </a:endParaRPr>
          </a:p>
          <a:p>
            <a:pPr marL="0" indent="0">
              <a:buNone/>
            </a:pPr>
            <a:endParaRPr lang="en-US" sz="2800" i="1" dirty="0">
              <a:solidFill>
                <a:srgbClr val="F16022"/>
              </a:solidFill>
              <a:latin typeface="Cambria Math"/>
              <a:ea typeface="Cambria Math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F16022"/>
                </a:solidFill>
                <a:latin typeface="+mn-lt"/>
                <a:ea typeface="Cambria Math"/>
              </a:rPr>
              <a:t>Repeat until </a:t>
            </a:r>
            <a:r>
              <a:rPr lang="en-US" sz="2800" b="1" dirty="0" smtClean="0">
                <a:solidFill>
                  <a:srgbClr val="F16022"/>
                </a:solidFill>
                <a:latin typeface="+mn-lt"/>
                <a:ea typeface="Cambria Math"/>
              </a:rPr>
              <a:t>converge {</a:t>
            </a:r>
          </a:p>
          <a:p>
            <a:pPr marL="0" indent="0">
              <a:buNone/>
            </a:pPr>
            <a:endParaRPr lang="en-US" sz="2800" b="1" dirty="0">
              <a:solidFill>
                <a:srgbClr val="F16022"/>
              </a:solidFill>
              <a:latin typeface="+mn-lt"/>
              <a:ea typeface="Cambria Math"/>
            </a:endParaRPr>
          </a:p>
          <a:p>
            <a:pPr marL="0" indent="0">
              <a:buNone/>
            </a:pPr>
            <a:endParaRPr lang="en-US" sz="2800" b="1" dirty="0" smtClean="0">
              <a:solidFill>
                <a:srgbClr val="F16022"/>
              </a:solidFill>
              <a:latin typeface="+mn-lt"/>
              <a:ea typeface="Cambria Math"/>
            </a:endParaRPr>
          </a:p>
          <a:p>
            <a:pPr marL="0" indent="0">
              <a:buNone/>
            </a:pPr>
            <a:endParaRPr lang="en-US" sz="2800" b="1" dirty="0">
              <a:solidFill>
                <a:srgbClr val="F16022"/>
              </a:solidFill>
              <a:latin typeface="+mn-lt"/>
              <a:ea typeface="Cambria Math"/>
            </a:endParaRPr>
          </a:p>
          <a:p>
            <a:pPr marL="0" indent="0">
              <a:buNone/>
            </a:pPr>
            <a:endParaRPr lang="en-US" sz="2800" b="1" dirty="0" smtClean="0">
              <a:solidFill>
                <a:srgbClr val="F16022"/>
              </a:solidFill>
              <a:latin typeface="+mn-lt"/>
              <a:ea typeface="Cambria Math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16022"/>
                </a:solidFill>
                <a:latin typeface="+mn-lt"/>
                <a:ea typeface="Cambria Math"/>
              </a:rPr>
              <a:t>}</a:t>
            </a:r>
          </a:p>
          <a:p>
            <a:pPr marL="0" indent="0">
              <a:buNone/>
            </a:pPr>
            <a:endParaRPr lang="en-US" sz="2800" b="1" dirty="0">
              <a:solidFill>
                <a:srgbClr val="F16022"/>
              </a:solidFill>
              <a:latin typeface="+mn-lt"/>
              <a:ea typeface="Cambria Math"/>
            </a:endParaRPr>
          </a:p>
          <a:p>
            <a:pPr marL="0" indent="0">
              <a:buNone/>
            </a:pPr>
            <a:endParaRPr lang="en-US" sz="2800" b="1" dirty="0" smtClean="0">
              <a:solidFill>
                <a:srgbClr val="F16022"/>
              </a:solidFill>
              <a:latin typeface="+mn-lt"/>
              <a:ea typeface="Cambria Math"/>
            </a:endParaRPr>
          </a:p>
          <a:p>
            <a:pPr marL="0" indent="0">
              <a:buNone/>
            </a:pPr>
            <a:endParaRPr lang="en-US" sz="2800" b="1" dirty="0">
              <a:solidFill>
                <a:srgbClr val="F16022"/>
              </a:solidFill>
              <a:latin typeface="+mn-lt"/>
              <a:ea typeface="Cambria Math"/>
            </a:endParaRPr>
          </a:p>
          <a:p>
            <a:pPr marL="0" indent="0">
              <a:buNone/>
            </a:pPr>
            <a:endParaRPr lang="en-US" sz="2800" dirty="0">
              <a:solidFill>
                <a:srgbClr val="F16022"/>
              </a:solidFill>
              <a:latin typeface="Cambria Math"/>
              <a:ea typeface="Cambria Math"/>
            </a:endParaRPr>
          </a:p>
          <a:p>
            <a:pPr marL="0" indent="0">
              <a:buNone/>
            </a:pPr>
            <a:endParaRPr lang="en-US" sz="2800" dirty="0">
              <a:solidFill>
                <a:srgbClr val="F16022"/>
              </a:solidFill>
              <a:latin typeface="Cambria Math"/>
              <a:ea typeface="Cambria Math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Gradient Descent Algorithm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5" y="1639455"/>
            <a:ext cx="3694738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78" y="3588329"/>
            <a:ext cx="7162745" cy="171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27237" y="1846772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j=0 and j= 1</a:t>
            </a:r>
          </a:p>
        </p:txBody>
      </p:sp>
    </p:spTree>
    <p:extLst>
      <p:ext uri="{BB962C8B-B14F-4D97-AF65-F5344CB8AC3E}">
        <p14:creationId xmlns:p14="http://schemas.microsoft.com/office/powerpoint/2010/main" val="307188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69239" y="1787693"/>
                <a:ext cx="11653523" cy="422809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800" i="1" dirty="0" smtClean="0">
                  <a:solidFill>
                    <a:srgbClr val="F16022"/>
                  </a:solidFill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n-US" sz="2800" i="1" dirty="0" smtClean="0">
                  <a:solidFill>
                    <a:srgbClr val="F16022"/>
                  </a:solidFill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n-US" sz="2800" i="1" dirty="0">
                  <a:solidFill>
                    <a:srgbClr val="F16022"/>
                  </a:solidFill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n-US" sz="2800" i="1" dirty="0">
                  <a:solidFill>
                    <a:srgbClr val="F16022"/>
                  </a:solidFill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6600"/>
                        </a:solidFill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sz="2800" i="1" smtClean="0">
                        <a:solidFill>
                          <a:srgbClr val="FF6600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is known as the learning </a:t>
                </a:r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rate</a:t>
                </a:r>
              </a:p>
              <a:p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Each time the algorithm takes a step in the direction of the </a:t>
                </a:r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steepest,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800" b="0" i="1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    decreases.</a:t>
                </a:r>
              </a:p>
              <a:p>
                <a:pPr marL="0" indent="0">
                  <a:buNone/>
                </a:pPr>
                <a:endParaRPr lang="en-US" sz="2800" i="1" dirty="0">
                  <a:solidFill>
                    <a:schemeClr val="tx1">
                      <a:lumMod val="50000"/>
                    </a:schemeClr>
                  </a:solidFill>
                  <a:latin typeface="+mn-lt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6600"/>
                        </a:solidFill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sz="2800" i="1" smtClean="0">
                        <a:solidFill>
                          <a:srgbClr val="FF6600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determines how quickly or slowly the algorithm will converge to a solution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69239" y="1787693"/>
                <a:ext cx="11653523" cy="4228096"/>
              </a:xfrm>
              <a:blipFill rotWithShape="1"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Gradient Descent Algorithm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38" y="1861583"/>
            <a:ext cx="4496015" cy="106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672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3910263"/>
            <a:ext cx="11653523" cy="21055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i="1" dirty="0" smtClean="0">
              <a:solidFill>
                <a:srgbClr val="F16022"/>
              </a:solidFill>
              <a:latin typeface="Cambria Math"/>
              <a:ea typeface="Cambria Math"/>
            </a:endParaRPr>
          </a:p>
          <a:p>
            <a:pPr marL="0" indent="0">
              <a:buNone/>
            </a:pPr>
            <a:endParaRPr lang="en-US" sz="2800" i="1" dirty="0" smtClean="0">
              <a:solidFill>
                <a:srgbClr val="F16022"/>
              </a:solidFill>
              <a:latin typeface="Cambria Math"/>
              <a:ea typeface="Cambria Math"/>
            </a:endParaRP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Gradient Descent Algorithm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2425666"/>
            <a:ext cx="5233736" cy="362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5" y="2228590"/>
            <a:ext cx="5534526" cy="412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891" y="1359323"/>
            <a:ext cx="4496015" cy="106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569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29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981200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739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0" y="1978572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2748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0" y="1978572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6840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787692"/>
            <a:ext cx="11653523" cy="344932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505050"/>
                </a:solidFill>
                <a:latin typeface="+mn-lt"/>
              </a:rPr>
              <a:t>Difference between Regression and </a:t>
            </a:r>
            <a:r>
              <a:rPr lang="en-US" sz="2800" dirty="0" smtClean="0">
                <a:solidFill>
                  <a:srgbClr val="505050"/>
                </a:solidFill>
                <a:latin typeface="+mn-lt"/>
              </a:rPr>
              <a:t>Classification</a:t>
            </a:r>
          </a:p>
          <a:p>
            <a:endParaRPr lang="en-US" sz="2800" dirty="0">
              <a:solidFill>
                <a:srgbClr val="505050"/>
              </a:solidFill>
              <a:latin typeface="+mn-lt"/>
            </a:endParaRPr>
          </a:p>
          <a:p>
            <a:r>
              <a:rPr lang="en-US" sz="2800" dirty="0">
                <a:solidFill>
                  <a:srgbClr val="505050"/>
                </a:solidFill>
                <a:latin typeface="+mn-lt"/>
              </a:rPr>
              <a:t>Linear </a:t>
            </a:r>
            <a:r>
              <a:rPr lang="en-US" sz="2800" dirty="0" smtClean="0">
                <a:solidFill>
                  <a:srgbClr val="505050"/>
                </a:solidFill>
                <a:latin typeface="+mn-lt"/>
              </a:rPr>
              <a:t>Regression</a:t>
            </a:r>
            <a:endParaRPr lang="en-US" sz="2800" dirty="0">
              <a:solidFill>
                <a:srgbClr val="505050"/>
              </a:solidFill>
              <a:latin typeface="+mn-lt"/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</a:rPr>
              <a:t>Motivating Example: Predicting Housing </a:t>
            </a:r>
            <a:r>
              <a:rPr lang="en-US" sz="2400" dirty="0" smtClean="0">
                <a:solidFill>
                  <a:srgbClr val="FF6600"/>
                </a:solidFill>
              </a:rPr>
              <a:t>Prices</a:t>
            </a:r>
          </a:p>
          <a:p>
            <a:pPr lvl="1"/>
            <a:r>
              <a:rPr lang="en-US" sz="2400" dirty="0" smtClean="0">
                <a:solidFill>
                  <a:srgbClr val="FF6600"/>
                </a:solidFill>
              </a:rPr>
              <a:t>Hypothesis function</a:t>
            </a:r>
            <a:endParaRPr lang="en-US" sz="2400" dirty="0">
              <a:solidFill>
                <a:srgbClr val="FF6600"/>
              </a:solidFill>
            </a:endParaRPr>
          </a:p>
          <a:p>
            <a:pPr lvl="1"/>
            <a:r>
              <a:rPr lang="en-US" sz="2400" dirty="0">
                <a:solidFill>
                  <a:srgbClr val="FF6600"/>
                </a:solidFill>
              </a:rPr>
              <a:t>Cost Function</a:t>
            </a:r>
          </a:p>
          <a:p>
            <a:pPr lvl="1"/>
            <a:r>
              <a:rPr lang="en-US" sz="2400" dirty="0">
                <a:solidFill>
                  <a:srgbClr val="FF6600"/>
                </a:solidFill>
              </a:rPr>
              <a:t>Gradient Descent</a:t>
            </a:r>
          </a:p>
          <a:p>
            <a:pPr lvl="1"/>
            <a:r>
              <a:rPr lang="en-US" sz="2400" dirty="0">
                <a:solidFill>
                  <a:srgbClr val="FF6600"/>
                </a:solidFill>
              </a:rPr>
              <a:t>Probabilistic </a:t>
            </a:r>
            <a:r>
              <a:rPr lang="en-US" sz="2400" dirty="0" smtClean="0">
                <a:solidFill>
                  <a:srgbClr val="FF6600"/>
                </a:solidFill>
              </a:rPr>
              <a:t>Interpretation</a:t>
            </a:r>
          </a:p>
          <a:p>
            <a:pPr lvl="1"/>
            <a:endParaRPr lang="en-US" sz="2400" dirty="0"/>
          </a:p>
          <a:p>
            <a:r>
              <a:rPr lang="en-US" sz="2800" dirty="0">
                <a:solidFill>
                  <a:srgbClr val="505050"/>
                </a:solidFill>
                <a:latin typeface="+mn-lt"/>
              </a:rPr>
              <a:t>Applying linear regression for hand digit recognition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Linear Regression-Overview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216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9" y="1952296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625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8" y="1952296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806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7" y="1952296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375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6" y="1905000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523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5" y="1886607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35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5" y="1886607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46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5" y="1886607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090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4" y="1886607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306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3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279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3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061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Supervised Learning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787692"/>
            <a:ext cx="11653523" cy="3449325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Data: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 = { </a:t>
            </a:r>
            <a:r>
              <a:rPr lang="en-US" sz="2800" i="1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800" i="1" baseline="-25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800" i="1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d</a:t>
            </a:r>
            <a:r>
              <a:rPr lang="en-US" sz="2800" i="1" baseline="-25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800" i="1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d</a:t>
            </a:r>
            <a:r>
              <a:rPr lang="en-US" sz="2800" i="1" baseline="-25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800" i="1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,……….,</a:t>
            </a:r>
            <a:r>
              <a:rPr lang="en-US" sz="2800" i="1" dirty="0" err="1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800" i="1" baseline="-25000" dirty="0" err="1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}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	a set of n examples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800" i="1" baseline="-25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&lt; </a:t>
            </a: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800" i="1" baseline="-25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i="1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800" i="1" dirty="0" err="1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800" i="1" baseline="-25000" dirty="0" err="1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&gt;</a:t>
            </a:r>
          </a:p>
          <a:p>
            <a:pPr marL="0" indent="0">
              <a:buNone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		</a:t>
            </a:r>
            <a:r>
              <a:rPr lang="en-US" sz="2800" b="1" i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b="1" i="1" dirty="0">
                <a:solidFill>
                  <a:srgbClr val="FF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800" b="1" i="1" baseline="-25000" dirty="0" smtClean="0">
                <a:solidFill>
                  <a:srgbClr val="FF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	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				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Input vector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Independent variables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Explanatory variables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Features 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Predictors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72734" y="3206413"/>
            <a:ext cx="4234582" cy="2884571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796925" marR="0" indent="-236538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031875" marR="0" indent="-223838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254125" marR="0" indent="-223838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489075" marR="0" indent="-223838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i="1" dirty="0" err="1">
                <a:solidFill>
                  <a:srgbClr val="FF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sz="2800" b="1" i="1" baseline="-25000" dirty="0" err="1">
                <a:solidFill>
                  <a:srgbClr val="FF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b="1" i="1" baseline="-25000" dirty="0">
                <a:solidFill>
                  <a:srgbClr val="FF66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800" dirty="0" smtClean="0">
                <a:solidFill>
                  <a:srgbClr val="FF6600"/>
                </a:solidFill>
                <a:latin typeface="+mn-lt"/>
              </a:rPr>
              <a:t>	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			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Output scalar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Dependent variables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Response 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Outcome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23285" y="4090737"/>
            <a:ext cx="0" cy="200024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379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3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373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2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1894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1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232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40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298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5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123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4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728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04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32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7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595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6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770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45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85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Supervised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9239" y="1787692"/>
            <a:ext cx="11653523" cy="3449325"/>
          </a:xfrm>
          <a:prstGeom prst="rect">
            <a:avLst/>
          </a:prstGeom>
        </p:spPr>
        <p:txBody>
          <a:bodyPr>
            <a:no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000" dirty="0">
                <a:solidFill>
                  <a:srgbClr val="FF6600"/>
                </a:solidFill>
              </a:rPr>
              <a:t>Regression: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X discrete or continuous		Y is continuous</a:t>
            </a:r>
          </a:p>
          <a:p>
            <a:pPr marL="336145" lvl="1" indent="0">
              <a:buNone/>
            </a:pP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336145" lvl="1" indent="0">
              <a:buNone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Eg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. Prices, Weight, Height, signal measurement, temperature etc.</a:t>
            </a:r>
          </a:p>
          <a:p>
            <a:pPr marL="336145" lvl="1" indent="0">
              <a:buNone/>
            </a:pP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3000" dirty="0" smtClean="0">
                <a:solidFill>
                  <a:srgbClr val="FF6600"/>
                </a:solidFill>
              </a:rPr>
              <a:t>Classification :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X discrete or continuous		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Y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discrete</a:t>
            </a:r>
          </a:p>
          <a:p>
            <a:pPr lvl="1"/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3000" dirty="0" smtClean="0">
                <a:solidFill>
                  <a:srgbClr val="FF6600"/>
                </a:solidFill>
              </a:rPr>
              <a:t>Objective: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learn the mapping of </a:t>
            </a:r>
            <a:r>
              <a:rPr lang="en-US" sz="3000" i="1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 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3000" baseline="-25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Y</a:t>
            </a:r>
            <a:r>
              <a:rPr lang="en-US" sz="3000" baseline="-25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918157" y="2057399"/>
            <a:ext cx="60157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563852" y="3713747"/>
            <a:ext cx="60157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63062" y="4708357"/>
            <a:ext cx="60157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099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45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031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45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663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44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149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2">
                    <a:lumMod val="75000"/>
                  </a:schemeClr>
                </a:solidFill>
              </a:rPr>
              <a:t>Digression - Gradient Descent Intuition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22" y="1870841"/>
            <a:ext cx="609441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090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-95" dirty="0">
                <a:cs typeface="Arial"/>
              </a:rPr>
              <a:t>Multivariate Linear Regression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8438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Predict Housing Prices – With Two Features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939" y="2020655"/>
            <a:ext cx="8252850" cy="3452811"/>
            <a:chOff x="1967988" y="2185989"/>
            <a:chExt cx="8252850" cy="345281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988" y="2185989"/>
              <a:ext cx="8252850" cy="2486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897" y="4953000"/>
              <a:ext cx="4101032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4" name="Straight Arrow Connector 3"/>
          <p:cNvCxnSpPr/>
          <p:nvPr/>
        </p:nvCxnSpPr>
        <p:spPr>
          <a:xfrm>
            <a:off x="1414011" y="1870147"/>
            <a:ext cx="1015735" cy="250518"/>
          </a:xfrm>
          <a:prstGeom prst="straightConnector1">
            <a:avLst/>
          </a:prstGeom>
          <a:ln>
            <a:solidFill>
              <a:srgbClr val="F1602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209341" y="1853965"/>
            <a:ext cx="1015735" cy="266700"/>
          </a:xfrm>
          <a:prstGeom prst="straightConnector1">
            <a:avLst/>
          </a:prstGeom>
          <a:ln>
            <a:solidFill>
              <a:srgbClr val="F1602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91115" y="1739665"/>
            <a:ext cx="1015735" cy="294392"/>
          </a:xfrm>
          <a:prstGeom prst="straightConnector1">
            <a:avLst/>
          </a:prstGeom>
          <a:ln>
            <a:solidFill>
              <a:srgbClr val="F1602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30563" y="1587265"/>
                <a:ext cx="531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 baseline="30000">
                              <a:latin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63" y="1587265"/>
                <a:ext cx="53194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673764" y="1587265"/>
                <a:ext cx="5372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i="1" baseline="30000">
                              <a:latin typeface="Cambria Math"/>
                              <a:ea typeface="Cambria Math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764" y="1587265"/>
                <a:ext cx="53726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18995" y="1511066"/>
                <a:ext cx="474169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995" y="1511066"/>
                <a:ext cx="474169" cy="378245"/>
              </a:xfrm>
              <a:prstGeom prst="rect">
                <a:avLst/>
              </a:prstGeom>
              <a:blipFill rotWithShape="0">
                <a:blip r:embed="rId9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/>
          <p:cNvSpPr/>
          <p:nvPr/>
        </p:nvSpPr>
        <p:spPr>
          <a:xfrm>
            <a:off x="7102764" y="4126827"/>
            <a:ext cx="3199208" cy="1257300"/>
          </a:xfrm>
          <a:prstGeom prst="wedgeRectCallout">
            <a:avLst>
              <a:gd name="adj1" fmla="val -66172"/>
              <a:gd name="adj2" fmla="val 26136"/>
            </a:avLst>
          </a:prstGeom>
          <a:solidFill>
            <a:srgbClr val="2D86C1">
              <a:alpha val="70000"/>
            </a:srgbClr>
          </a:solidFill>
          <a:ln>
            <a:solidFill>
              <a:srgbClr val="F16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linear function is just one of the choices to approximate the target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76897" y="5562600"/>
                <a:ext cx="104382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is the space of linear functions mapping the space of input variables to the output/target variables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7" y="5562600"/>
                <a:ext cx="10438209" cy="830997"/>
              </a:xfrm>
              <a:prstGeom prst="rect">
                <a:avLst/>
              </a:prstGeom>
              <a:blipFill rotWithShape="1">
                <a:blip r:embed="rId10"/>
                <a:stretch>
                  <a:fillRect l="-935" t="-514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503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Predict Housing Prices – With Two Features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4" r="17747"/>
          <a:stretch/>
        </p:blipFill>
        <p:spPr bwMode="auto">
          <a:xfrm>
            <a:off x="1076037" y="1697182"/>
            <a:ext cx="4856207" cy="405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9"/>
          <p:cNvSpPr txBox="1">
            <a:spLocks/>
          </p:cNvSpPr>
          <p:nvPr/>
        </p:nvSpPr>
        <p:spPr>
          <a:xfrm>
            <a:off x="5731576" y="2021304"/>
            <a:ext cx="4856213" cy="3934325"/>
          </a:xfrm>
          <a:prstGeom prst="rect">
            <a:avLst/>
          </a:prstGeom>
        </p:spPr>
        <p:txBody>
          <a:bodyPr>
            <a:norm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When we have two features, the linearity is in plane instead of line.</a:t>
            </a: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endParaRPr lang="en-US" sz="2800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				</a:t>
            </a:r>
          </a:p>
          <a:p>
            <a:pPr marL="0" indent="0">
              <a:buFont typeface="Arial" pitchFamily="34" charset="0"/>
              <a:buNone/>
            </a:pPr>
            <a:endParaRPr lang="en-US" sz="2800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endParaRPr lang="en-US" sz="2800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0" indent="0">
              <a:buFont typeface="Arial" pitchFamily="34" charset="0"/>
              <a:buNone/>
            </a:pPr>
            <a:endParaRPr lang="en-US" sz="2800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4377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>
          <a:xfrm>
            <a:off x="269239" y="1787693"/>
            <a:ext cx="8468361" cy="275659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The function approximating the target variable </a:t>
            </a:r>
            <a:r>
              <a:rPr lang="en-US" sz="2800" i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y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is given by: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dirty="0" smtClean="0"/>
              <a:t>				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as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Algebraic Notation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533147" y="1475024"/>
                <a:ext cx="5268495" cy="5130313"/>
              </a:xfrm>
            </p:spPr>
            <p:txBody>
              <a:bodyPr>
                <a:norm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1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a typeface="Cambria Math"/>
                </a:endParaRPr>
              </a:p>
              <a:p>
                <a:pPr algn="ctr">
                  <a:buNone/>
                </a:pPr>
                <a:endParaRPr lang="en-US" sz="1800" dirty="0">
                  <a:ea typeface="Cambria Math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/>
                        <a:ea typeface="Cambria Math"/>
                      </a:rPr>
                      <m:t>=[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0 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]</a:t>
                </a:r>
              </a:p>
              <a:p>
                <a:pPr algn="ctr">
                  <a:buNone/>
                </a:pPr>
                <a:endParaRPr lang="en-US" dirty="0"/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18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800" dirty="0">
                  <a:ea typeface="Cambria Math"/>
                </a:endParaRPr>
              </a:p>
              <a:p>
                <a:pPr algn="ctr">
                  <a:buNone/>
                </a:pPr>
                <a:endParaRPr lang="en-US" sz="1800" dirty="0">
                  <a:ea typeface="Cambria Math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US" sz="1800" i="1" dirty="0">
                    <a:latin typeface="Cambria Math"/>
                    <a:ea typeface="Cambria Math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[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0 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]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800" i="1">
                        <a:latin typeface="Cambria Math"/>
                        <a:ea typeface="Cambria Math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800" dirty="0"/>
              </a:p>
              <a:p>
                <a:pPr algn="ctr">
                  <a:buNone/>
                </a:pPr>
                <a:endParaRPr lang="en-US" sz="1800" i="1" dirty="0"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533147" y="1475024"/>
                <a:ext cx="5268495" cy="513031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55" y="4741141"/>
            <a:ext cx="4605928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233" y="2746892"/>
            <a:ext cx="501237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923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Gradient Descent Intuition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146" name="Picture 2" descr="http://blog.datumbox.com/wp-content/uploads/2013/10/gradient-desc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37" y="1905001"/>
            <a:ext cx="7427886" cy="38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667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82" y="490836"/>
            <a:ext cx="11655840" cy="89966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Batch Gradient Descent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82" y="4105276"/>
            <a:ext cx="9334478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6724" y="3441234"/>
            <a:ext cx="986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For </a:t>
            </a:r>
            <a:r>
              <a:rPr lang="en-US" sz="2800" dirty="0" smtClean="0">
                <a:solidFill>
                  <a:srgbClr val="FF6600"/>
                </a:solidFill>
              </a:rPr>
              <a:t>ALL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training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examples, we get the following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update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rule: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9348838" y="2165665"/>
            <a:ext cx="2614984" cy="1257300"/>
          </a:xfrm>
          <a:prstGeom prst="wedgeRectCallout">
            <a:avLst>
              <a:gd name="adj1" fmla="val -94874"/>
              <a:gd name="adj2" fmla="val 66262"/>
            </a:avLst>
          </a:prstGeom>
          <a:solidFill>
            <a:srgbClr val="2D86C1"/>
          </a:solidFill>
          <a:ln>
            <a:solidFill>
              <a:srgbClr val="F16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 we observe here about the magnitude of the update?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949" y="2349165"/>
            <a:ext cx="4350408" cy="67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6724" y="1473579"/>
            <a:ext cx="1066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For </a:t>
            </a:r>
            <a:r>
              <a:rPr lang="en-US" sz="2800" dirty="0" smtClean="0">
                <a:solidFill>
                  <a:srgbClr val="FF6600"/>
                </a:solidFill>
              </a:rPr>
              <a:t>ONE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training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examples, we get the following 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update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rule:</a:t>
            </a:r>
          </a:p>
        </p:txBody>
      </p:sp>
    </p:spTree>
    <p:extLst>
      <p:ext uri="{BB962C8B-B14F-4D97-AF65-F5344CB8AC3E}">
        <p14:creationId xmlns:p14="http://schemas.microsoft.com/office/powerpoint/2010/main" val="272092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Predict Housing Prices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3"/>
          <a:stretch/>
        </p:blipFill>
        <p:spPr bwMode="auto">
          <a:xfrm>
            <a:off x="392409" y="1571808"/>
            <a:ext cx="5872157" cy="287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32" y="1451509"/>
            <a:ext cx="6057393" cy="362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373" y="5078153"/>
            <a:ext cx="10946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Can we learn to predict the price when the price of the house is not in the </a:t>
            </a:r>
            <a:r>
              <a:rPr lang="en-US" sz="2400" dirty="0" smtClean="0">
                <a:solidFill>
                  <a:schemeClr val="accent5"/>
                </a:solidFill>
              </a:rPr>
              <a:t>dataset?	</a:t>
            </a:r>
            <a:r>
              <a:rPr lang="en-US" sz="2400" b="1" dirty="0" smtClean="0">
                <a:solidFill>
                  <a:srgbClr val="FF6600"/>
                </a:solidFill>
              </a:rPr>
              <a:t>Living </a:t>
            </a:r>
            <a:r>
              <a:rPr lang="en-US" sz="2400" b="1" dirty="0">
                <a:solidFill>
                  <a:srgbClr val="FF6600"/>
                </a:solidFill>
              </a:rPr>
              <a:t>Area = 3500 sq. ft. </a:t>
            </a:r>
            <a:r>
              <a:rPr lang="en-US" sz="2400" b="1" dirty="0" smtClean="0">
                <a:solidFill>
                  <a:srgbClr val="FF6600"/>
                </a:solidFill>
              </a:rPr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			</a:t>
            </a:r>
            <a:r>
              <a:rPr lang="en-US" sz="2400" b="1" dirty="0" smtClean="0">
                <a:solidFill>
                  <a:srgbClr val="FF6600"/>
                </a:solidFill>
              </a:rPr>
              <a:t>Price </a:t>
            </a:r>
            <a:r>
              <a:rPr lang="en-US" sz="2400" b="1" dirty="0">
                <a:solidFill>
                  <a:srgbClr val="FF6600"/>
                </a:solidFill>
              </a:rPr>
              <a:t>= ?</a:t>
            </a:r>
          </a:p>
        </p:txBody>
      </p:sp>
    </p:spTree>
    <p:extLst>
      <p:ext uri="{BB962C8B-B14F-4D97-AF65-F5344CB8AC3E}">
        <p14:creationId xmlns:p14="http://schemas.microsoft.com/office/powerpoint/2010/main" val="466959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18" y="2062019"/>
            <a:ext cx="5278114" cy="196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69239" y="1510966"/>
                <a:ext cx="11653523" cy="513046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 smtClean="0">
                    <a:solidFill>
                      <a:srgbClr val="FF6600"/>
                    </a:solidFill>
                    <a:latin typeface="+mn-lt"/>
                  </a:rPr>
                  <a:t>Consider the following algorithm:</a:t>
                </a:r>
              </a:p>
              <a:p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15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pPr marL="342900" indent="-342900"/>
                <a:r>
                  <a:rPr lang="en-US" sz="26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This algorithm updates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 using each training example instead of all training </a:t>
                </a:r>
                <a:r>
                  <a:rPr lang="en-US" sz="26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examples.</a:t>
                </a:r>
              </a:p>
              <a:p>
                <a:pPr marL="342900" indent="-342900"/>
                <a:endParaRPr lang="en-US" sz="26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pPr marL="342900" indent="-342900"/>
                <a:r>
                  <a:rPr lang="en-US" sz="26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If the training set is big i.e., m is large, this technique converges quicker than batch gradient </a:t>
                </a:r>
                <a:r>
                  <a:rPr lang="en-US" sz="26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descent.</a:t>
                </a:r>
              </a:p>
              <a:p>
                <a:pPr marL="342900" indent="-342900"/>
                <a:endParaRPr lang="en-US" sz="26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pPr marL="342900" indent="-342900"/>
                <a:r>
                  <a:rPr lang="en-US" sz="26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Stochastic gradient descent may oscillate around the minimum of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𝐽</m:t>
                    </m:r>
                    <m:r>
                      <a:rPr lang="en-US" sz="26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6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6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 and may not completely </a:t>
                </a:r>
                <a:r>
                  <a:rPr lang="en-US" sz="26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converge</a:t>
                </a:r>
                <a:endParaRPr lang="en-US" sz="2600" dirty="0">
                  <a:solidFill>
                    <a:schemeClr val="tx1">
                      <a:lumMod val="50000"/>
                    </a:schemeClr>
                  </a:solidFill>
                  <a:latin typeface="+mn-lt"/>
                  <a:ea typeface="Cambria Math"/>
                </a:endParaRPr>
              </a:p>
              <a:p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pPr marL="0" indent="0">
                  <a:buNone/>
                </a:pPr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pPr marL="0" indent="0">
                  <a:buNone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69239" y="1510966"/>
                <a:ext cx="11653523" cy="5130466"/>
              </a:xfrm>
              <a:blipFill rotWithShape="1">
                <a:blip r:embed="rId4"/>
                <a:stretch>
                  <a:fillRect l="-157" t="-1665" b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Stochastic Gradient Descent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34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200" dirty="0" smtClean="0">
                <a:solidFill>
                  <a:schemeClr val="bg2">
                    <a:lumMod val="75000"/>
                  </a:schemeClr>
                </a:solidFill>
              </a:rPr>
              <a:t>Batch  vs. Stochastic </a:t>
            </a:r>
            <a:r>
              <a:rPr lang="en-US" sz="5200" dirty="0">
                <a:solidFill>
                  <a:schemeClr val="bg2">
                    <a:lumMod val="75000"/>
                  </a:schemeClr>
                </a:solidFill>
              </a:rPr>
              <a:t>Gradient </a:t>
            </a:r>
            <a:r>
              <a:rPr lang="en-US" sz="5200" dirty="0" smtClean="0">
                <a:solidFill>
                  <a:schemeClr val="bg2">
                    <a:lumMod val="75000"/>
                  </a:schemeClr>
                </a:solidFill>
              </a:rPr>
              <a:t>Descent</a:t>
            </a:r>
            <a:endParaRPr lang="en-US" sz="5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1" y="1689787"/>
            <a:ext cx="5378548" cy="57002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16022"/>
                </a:solidFill>
                <a:latin typeface="+mn-lt"/>
              </a:rPr>
              <a:t>Batch Gradient Descent</a:t>
            </a:r>
          </a:p>
          <a:p>
            <a:pPr marL="0" indent="0">
              <a:buNone/>
            </a:pPr>
            <a:endParaRPr lang="en-US" dirty="0">
              <a:solidFill>
                <a:srgbClr val="F1602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16022"/>
              </a:solidFill>
            </a:endParaRPr>
          </a:p>
          <a:p>
            <a:pPr marL="285750" indent="-285750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To update each parameter value, scan through the whole training data</a:t>
            </a:r>
          </a:p>
          <a:p>
            <a:pPr marL="285750" indent="-285750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Converges to the minimum value slowly</a:t>
            </a:r>
          </a:p>
          <a:p>
            <a:pPr marL="285750" indent="-285750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Preferred for small datasets</a:t>
            </a:r>
          </a:p>
          <a:p>
            <a:endParaRPr lang="en-US" dirty="0"/>
          </a:p>
          <a:p>
            <a:endParaRPr lang="en-US" dirty="0">
              <a:solidFill>
                <a:srgbClr val="F1602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/>
          <a:stretch/>
        </p:blipFill>
        <p:spPr bwMode="auto">
          <a:xfrm>
            <a:off x="6721173" y="2070191"/>
            <a:ext cx="5072281" cy="186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07505" y="1689787"/>
            <a:ext cx="6015257" cy="584563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16022"/>
                </a:solidFill>
                <a:latin typeface="+mn-lt"/>
              </a:rPr>
              <a:t>Stochastic Gradient Descent</a:t>
            </a:r>
          </a:p>
          <a:p>
            <a:pPr marL="0" indent="0">
              <a:buNone/>
            </a:pPr>
            <a:endParaRPr lang="en-US" dirty="0" smtClean="0">
              <a:solidFill>
                <a:srgbClr val="F1602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16022"/>
              </a:solidFill>
            </a:endParaRPr>
          </a:p>
          <a:p>
            <a:pPr marL="0" indent="0">
              <a:buNone/>
            </a:pPr>
            <a:endParaRPr lang="en-US" sz="1050" dirty="0">
              <a:solidFill>
                <a:srgbClr val="F16022"/>
              </a:solidFill>
            </a:endParaRPr>
          </a:p>
          <a:p>
            <a:pPr marL="285750" indent="-285750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Update the parameter values with one training example at a time</a:t>
            </a:r>
          </a:p>
          <a:p>
            <a:pPr marL="285750" indent="-285750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Converges to the ‘proximity’ of minimum value fast but may keep oscillating near the minimum</a:t>
            </a:r>
          </a:p>
          <a:p>
            <a:pPr marL="285750" indent="-285750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Preferred for large datasets</a:t>
            </a:r>
          </a:p>
          <a:p>
            <a:pPr marL="0" indent="0">
              <a:buNone/>
            </a:pPr>
            <a:endParaRPr lang="en-US" dirty="0">
              <a:solidFill>
                <a:srgbClr val="F16022"/>
              </a:solidFill>
            </a:endParaRPr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9"/>
          <a:stretch/>
        </p:blipFill>
        <p:spPr bwMode="auto">
          <a:xfrm>
            <a:off x="175491" y="2272767"/>
            <a:ext cx="5529167" cy="131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963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69239" y="1787693"/>
                <a:ext cx="11653523" cy="3801938"/>
              </a:xfrm>
            </p:spPr>
            <p:txBody>
              <a:bodyPr/>
              <a:lstStyle/>
              <a:p>
                <a:r>
                  <a:rPr lang="en-US" sz="32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We will discuss why the least-squares cost function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𝐽</m:t>
                    </m:r>
                    <m:r>
                      <a:rPr lang="en-US" sz="32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32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32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 is a reasonable </a:t>
                </a:r>
                <a:r>
                  <a:rPr lang="en-US" sz="32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choice.</a:t>
                </a:r>
              </a:p>
              <a:p>
                <a:endParaRPr lang="en-US" sz="3200" dirty="0">
                  <a:solidFill>
                    <a:schemeClr val="tx1">
                      <a:lumMod val="50000"/>
                    </a:schemeClr>
                  </a:solidFill>
                  <a:latin typeface="+mn-lt"/>
                  <a:ea typeface="Cambria Math"/>
                </a:endParaRPr>
              </a:p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Assume that the inputs and the target variable are related by the following equation:</a:t>
                </a:r>
              </a:p>
              <a:p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+mn-lt"/>
                  <a:ea typeface="Cambria Math"/>
                </a:endParaRPr>
              </a:p>
              <a:p>
                <a:endParaRPr lang="en-US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69239" y="1787693"/>
                <a:ext cx="11653523" cy="3801938"/>
              </a:xfrm>
              <a:blipFill rotWithShape="1">
                <a:blip r:embed="rId3"/>
                <a:stretch>
                  <a:fillRect l="-471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Probabilistic Interpretation of Linear Regression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79" y="4471737"/>
            <a:ext cx="5076142" cy="113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352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05334" y="1607220"/>
                <a:ext cx="11653523" cy="4312318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 smtClean="0">
                    <a:solidFill>
                      <a:srgbClr val="FF6600"/>
                    </a:solidFill>
                    <a:latin typeface="+mn-lt"/>
                    <a:ea typeface="Cambria Math"/>
                  </a:rPr>
                  <a:t>Where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66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66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6600"/>
                    </a:solidFill>
                    <a:latin typeface="+mn-lt"/>
                    <a:ea typeface="Cambria Math"/>
                  </a:rPr>
                  <a:t> term captures the un-modeled effects</a:t>
                </a:r>
                <a:r>
                  <a:rPr lang="en-US" sz="2800" dirty="0" smtClean="0">
                    <a:solidFill>
                      <a:srgbClr val="FF6600"/>
                    </a:solidFill>
                    <a:latin typeface="+mn-lt"/>
                    <a:ea typeface="Cambria Math"/>
                  </a:rPr>
                  <a:t>: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+mn-lt"/>
                  <a:ea typeface="Cambria Math"/>
                </a:endParaRPr>
              </a:p>
              <a:p>
                <a:pPr lvl="1"/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Random noise</a:t>
                </a:r>
              </a:p>
              <a:p>
                <a:pPr lvl="1"/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Some relevant feature not taken into </a:t>
                </a:r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consideration</a:t>
                </a:r>
              </a:p>
              <a:p>
                <a:pPr lvl="1"/>
                <a:endParaRPr lang="en-US" sz="2800" dirty="0">
                  <a:solidFill>
                    <a:schemeClr val="tx1">
                      <a:lumMod val="50000"/>
                    </a:schemeClr>
                  </a:solidFill>
                  <a:ea typeface="Cambria Math"/>
                </a:endParaRPr>
              </a:p>
              <a:p>
                <a:r>
                  <a:rPr lang="en-US" sz="2800" dirty="0" smtClean="0">
                    <a:solidFill>
                      <a:srgbClr val="FF6600"/>
                    </a:solidFill>
                    <a:latin typeface="+mn-lt"/>
                    <a:ea typeface="Cambria Math"/>
                  </a:rPr>
                  <a:t>Assumptions</a:t>
                </a:r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:</a:t>
                </a:r>
              </a:p>
              <a:p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 is IID (Independently and Identically Distributed) </a:t>
                </a:r>
              </a:p>
              <a:p>
                <a:pPr lvl="1"/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Normal 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distribution with mean 0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 </a:t>
                </a:r>
              </a:p>
              <a:p>
                <a:pPr lvl="1"/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 </a:t>
                </a:r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is random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	</a:t>
                </a:r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ea typeface="Cambria Math"/>
                  </a:rPr>
                  <a:t>			</a:t>
                </a: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p>
                    </m:sSup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(0,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i="1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Cambria Math"/>
                  </a:rPr>
                  <a:t>)</a:t>
                </a: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+mn-lt"/>
                  <a:ea typeface="Cambria Math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05334" y="1607220"/>
                <a:ext cx="11653523" cy="4312318"/>
              </a:xfrm>
              <a:blipFill rotWithShape="1">
                <a:blip r:embed="rId2"/>
                <a:stretch>
                  <a:fillRect l="-262" t="-1273" b="-14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Probabilistic Interpretation of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796547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Probabilistic Interpretation of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60218" y="1690572"/>
                <a:ext cx="10969625" cy="13065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 smtClean="0">
                    <a:solidFill>
                      <a:srgbClr val="FF6600"/>
                    </a:solidFill>
                    <a:latin typeface="+mn-lt"/>
                  </a:rPr>
                  <a:t>The density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FF6600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FF6600"/>
                            </a:solidFill>
                            <a:latin typeface="Cambria Math"/>
                            <a:ea typeface="Cambria Math"/>
                          </a:rPr>
                          <m:t>𝜖</m:t>
                        </m:r>
                      </m:e>
                      <m:sup>
                        <m:r>
                          <a:rPr lang="en-US" sz="3200" i="1">
                            <a:solidFill>
                              <a:srgbClr val="FF6600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FF6600"/>
                    </a:solidFill>
                    <a:latin typeface="+mn-lt"/>
                  </a:rPr>
                  <a:t> is given by</a:t>
                </a:r>
              </a:p>
              <a:p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60218" y="1690572"/>
                <a:ext cx="10969625" cy="1306512"/>
              </a:xfrm>
              <a:blipFill rotWithShape="1">
                <a:blip r:embed="rId2"/>
                <a:stretch>
                  <a:fillRect l="-889" t="-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1"/>
          <a:stretch/>
        </p:blipFill>
        <p:spPr bwMode="auto">
          <a:xfrm>
            <a:off x="5246256" y="1473363"/>
            <a:ext cx="3834273" cy="118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455" y="3501189"/>
            <a:ext cx="6684546" cy="113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14104" y="3048001"/>
            <a:ext cx="10666572" cy="675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6600"/>
                </a:solidFill>
              </a:rPr>
              <a:t>We can rewrite: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914400" y="4906774"/>
                <a:ext cx="10327276" cy="6757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 smtClean="0">
                    <a:solidFill>
                      <a:srgbClr val="FF6600"/>
                    </a:solidFill>
                  </a:rPr>
                  <a:t>This is the distribution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6600"/>
                    </a:solidFill>
                  </a:rPr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66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6600"/>
                    </a:solidFill>
                  </a:rPr>
                  <a:t>and parameterized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6600"/>
                        </a:solidFill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</m:oMath>
                </a14:m>
                <a:endParaRPr lang="en-US" dirty="0">
                  <a:solidFill>
                    <a:srgbClr val="FF66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906774"/>
                <a:ext cx="10327276" cy="675735"/>
              </a:xfrm>
              <a:prstGeom prst="rect">
                <a:avLst/>
              </a:prstGeom>
              <a:blipFill rotWithShape="1">
                <a:blip r:embed="rId5"/>
                <a:stretch>
                  <a:fillRect l="-1358" t="-9910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16" y="5857337"/>
            <a:ext cx="3834401" cy="5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939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69239" y="1431759"/>
                <a:ext cx="11653523" cy="4795612"/>
              </a:xfrm>
            </p:spPr>
            <p:txBody>
              <a:bodyPr/>
              <a:lstStyle/>
              <a:p>
                <a:r>
                  <a:rPr lang="en-US" sz="32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Probability of observing the data as a function of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32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 is given by:</a:t>
                </a:r>
              </a:p>
              <a:p>
                <a:endParaRPr lang="en-US" sz="32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32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7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r>
                  <a:rPr lang="en-US" sz="32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This is known as the likelihood function</a:t>
                </a:r>
              </a:p>
              <a:p>
                <a:r>
                  <a:rPr lang="en-US" sz="32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Due to the independence assumption, we can rewrite:</a:t>
                </a:r>
              </a:p>
              <a:p>
                <a:endParaRPr lang="en-US" sz="32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32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69239" y="1431759"/>
                <a:ext cx="11653523" cy="4795612"/>
              </a:xfrm>
              <a:blipFill rotWithShape="1">
                <a:blip r:embed="rId2"/>
                <a:stretch>
                  <a:fillRect l="-471" t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Probabilistic Interpretation of Linear Regression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5" y="2570247"/>
            <a:ext cx="463429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4"/>
          <a:stretch/>
        </p:blipFill>
        <p:spPr bwMode="auto">
          <a:xfrm>
            <a:off x="1589080" y="4906879"/>
            <a:ext cx="6087068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016098" y="2494047"/>
            <a:ext cx="1504559" cy="800100"/>
          </a:xfrm>
          <a:prstGeom prst="ellipse">
            <a:avLst/>
          </a:prstGeom>
          <a:solidFill>
            <a:srgbClr val="2D86C1">
              <a:alpha val="38000"/>
            </a:srgbClr>
          </a:solidFill>
          <a:ln>
            <a:solidFill>
              <a:srgbClr val="F1602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7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69239" y="1787693"/>
                <a:ext cx="11653523" cy="4348412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Principle of maximum likelihood: Choose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 that makes the observed data as high probability as possible. In other words, choose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 that maximizes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𝐿</m:t>
                    </m:r>
                    <m:r>
                      <a:rPr lang="en-US" sz="28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. </a:t>
                </a:r>
                <a:endParaRPr lang="en-US" sz="2800" dirty="0" smtClean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  <a:p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For mathematical ease, we can maximize the log of the likelihood function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𝐿</m:t>
                    </m:r>
                    <m:r>
                      <a:rPr lang="en-US" sz="28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 instead.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69239" y="1787693"/>
                <a:ext cx="11653523" cy="4348412"/>
              </a:xfrm>
              <a:blipFill rotWithShape="1">
                <a:blip r:embed="rId2"/>
                <a:stretch>
                  <a:fillRect l="-26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Maximizing The Likelihood Function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89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Maximizing The Log Likelihood Function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6" y="1421933"/>
            <a:ext cx="6581813" cy="311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73" y="4642462"/>
            <a:ext cx="3137958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53965" y="5433293"/>
                <a:ext cx="10055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2D86C1"/>
                    </a:solidFill>
                  </a:rPr>
                  <a:t>Maximizing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2D86C1"/>
                        </a:solidFill>
                        <a:latin typeface="Cambria Math" panose="02040503050406030204" pitchFamily="18" charset="0"/>
                        <a:ea typeface="Cambria Math"/>
                      </a:rPr>
                      <m:t>𝐿</m:t>
                    </m:r>
                    <m:r>
                      <a:rPr lang="en-US" sz="2400">
                        <a:solidFill>
                          <a:srgbClr val="2D86C1"/>
                        </a:solidFill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2D86C1"/>
                        </a:solidFill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a:rPr lang="en-US" sz="2400" i="1">
                        <a:solidFill>
                          <a:srgbClr val="2D86C1"/>
                        </a:solidFill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D86C1"/>
                    </a:solidFill>
                  </a:rPr>
                  <a:t> is equivalent to minimizing </a:t>
                </a:r>
                <a:r>
                  <a:rPr lang="en-US" sz="2400" i="1" dirty="0">
                    <a:solidFill>
                      <a:srgbClr val="2D86C1"/>
                    </a:solidFill>
                  </a:rPr>
                  <a:t>J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2D86C1"/>
                        </a:solidFill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2D86C1"/>
                        </a:solidFill>
                        <a:latin typeface="Cambria Math" panose="02040503050406030204" pitchFamily="18" charset="0"/>
                        <a:ea typeface="Cambria Math"/>
                      </a:rPr>
                      <m:t>𝜃</m:t>
                    </m:r>
                    <m:r>
                      <a:rPr lang="en-US" sz="2400" i="1">
                        <a:solidFill>
                          <a:srgbClr val="2D86C1"/>
                        </a:solidFill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2D86C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65" y="5433293"/>
                <a:ext cx="10055781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90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280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787692"/>
            <a:ext cx="11653523" cy="463717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We will learn how to use linear regression for handwritten digit recognition 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now</a:t>
            </a:r>
          </a:p>
          <a:p>
            <a:endParaRPr lang="en-US" sz="32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Distinguishing between 2s and 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3s</a:t>
            </a:r>
          </a:p>
          <a:p>
            <a:endParaRPr lang="en-US" sz="32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We will see some R code </a:t>
            </a:r>
          </a:p>
          <a:p>
            <a:pPr lvl="1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For processing the inputs</a:t>
            </a:r>
          </a:p>
          <a:p>
            <a:pPr lvl="1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Applying linear regression to learn a 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hypothesis</a:t>
            </a:r>
          </a:p>
          <a:p>
            <a:pPr lvl="1"/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You can download R by searching ‘R download’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Linear Regression Using 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61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Example: Handwritten Digit Recognition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471" y="1905002"/>
            <a:ext cx="8177380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62201" y="1905002"/>
            <a:ext cx="1524001" cy="3809999"/>
          </a:xfrm>
          <a:prstGeom prst="rect">
            <a:avLst/>
          </a:prstGeom>
          <a:solidFill>
            <a:srgbClr val="2D86C1">
              <a:alpha val="52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84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87693"/>
            <a:ext cx="5521961" cy="457616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Can we learn to predict the price when the price of the house is not in the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dataset?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Living Area = 3500 sq. ft. Price =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?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Use the line that is somewhere in the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middle</a:t>
            </a:r>
          </a:p>
          <a:p>
            <a:endParaRPr lang="en-US" sz="2400" dirty="0">
              <a:solidFill>
                <a:srgbClr val="2D86C1"/>
              </a:solidFill>
              <a:latin typeface="+mn-lt"/>
            </a:endParaRPr>
          </a:p>
          <a:p>
            <a:r>
              <a:rPr lang="en-US" sz="2400" dirty="0">
                <a:solidFill>
                  <a:srgbClr val="F16022"/>
                </a:solidFill>
                <a:latin typeface="+mn-lt"/>
              </a:rPr>
              <a:t>How do we define somewhere in the middle?</a:t>
            </a:r>
          </a:p>
          <a:p>
            <a:endParaRPr lang="en-US" sz="24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Predict Housing Prices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91200" y="1880892"/>
            <a:ext cx="6023811" cy="3773950"/>
            <a:chOff x="2791526" y="1393499"/>
            <a:chExt cx="6602280" cy="3952875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526" y="1393499"/>
              <a:ext cx="6602280" cy="395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3853258" y="2829499"/>
              <a:ext cx="4570809" cy="1219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948294" y="3230879"/>
              <a:ext cx="4570809" cy="1219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815545" y="2524699"/>
              <a:ext cx="4760883" cy="1828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7113464" y="1680214"/>
              <a:ext cx="8171" cy="319658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052522" y="3048001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052523" y="3577124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56608" y="3647124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10148" y="3154682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151441" y="3235642"/>
              <a:ext cx="4570809" cy="1219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807262" y="2967524"/>
              <a:ext cx="4570809" cy="1219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060693" y="3307082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906" y="1710556"/>
            <a:ext cx="2304315" cy="34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84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Extracting Features For Learning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4294967295"/>
              </p:nvPr>
            </p:nvSpPr>
            <p:spPr>
              <a:xfrm>
                <a:off x="378689" y="3276600"/>
                <a:ext cx="11739419" cy="40227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Each x</a:t>
                </a:r>
                <a:r>
                  <a:rPr lang="en-US" sz="2400" baseline="-250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i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 corresponds to a feature value in the image</a:t>
                </a:r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y is a label of the training data; can be numeric or categorical, ‘3’ or ‘three’</a:t>
                </a:r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Each image is converted to row vectors and the appropriate learning algorithm is used</a:t>
                </a:r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  <a:latin typeface="+mn-lt"/>
                  </a:rPr>
                  <a:t>Convention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represents the </a:t>
                </a:r>
                <a:r>
                  <a:rPr lang="en-US" sz="2400" i="1" dirty="0" err="1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  <a:r>
                  <a:rPr lang="en-US" sz="2400" i="1" baseline="30000" dirty="0" err="1">
                    <a:solidFill>
                      <a:schemeClr val="tx1">
                        <a:lumMod val="50000"/>
                      </a:schemeClr>
                    </a:solidFill>
                  </a:rPr>
                  <a:t>th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feature in a training sample</a:t>
                </a:r>
              </a:p>
              <a:p>
                <a:pPr lvl="1"/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y represents the label for the training sample</a:t>
                </a:r>
              </a:p>
              <a:p>
                <a:endParaRPr lang="en-US" sz="2400" dirty="0">
                  <a:solidFill>
                    <a:schemeClr val="tx1">
                      <a:lumMod val="50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78689" y="3276600"/>
                <a:ext cx="11739419" cy="4022725"/>
              </a:xfrm>
              <a:blipFill rotWithShape="1">
                <a:blip r:embed="rId3"/>
                <a:stretch>
                  <a:fillRect l="-52" t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76101" y="2147352"/>
            <a:ext cx="4367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{</a:t>
            </a:r>
            <a:r>
              <a:rPr lang="en-US" sz="2000" i="1" dirty="0"/>
              <a:t>x</a:t>
            </a:r>
            <a:r>
              <a:rPr lang="en-US" sz="2000" i="1" baseline="-25000" dirty="0"/>
              <a:t>1</a:t>
            </a:r>
            <a:r>
              <a:rPr lang="en-US" sz="2000" i="1" dirty="0"/>
              <a:t>, x</a:t>
            </a:r>
            <a:r>
              <a:rPr lang="en-US" sz="2000" i="1" baseline="-25000" dirty="0"/>
              <a:t>2</a:t>
            </a:r>
            <a:r>
              <a:rPr lang="en-US" sz="2000" i="1" dirty="0"/>
              <a:t>, x</a:t>
            </a:r>
            <a:r>
              <a:rPr lang="en-US" sz="2000" i="1" baseline="-25000" dirty="0"/>
              <a:t>3</a:t>
            </a:r>
            <a:r>
              <a:rPr lang="en-US" sz="2000" i="1" dirty="0"/>
              <a:t> ………. X</a:t>
            </a:r>
            <a:r>
              <a:rPr lang="en-US" sz="2000" i="1" baseline="-25000" dirty="0"/>
              <a:t>256</a:t>
            </a:r>
            <a:r>
              <a:rPr lang="en-US" sz="2000" dirty="0"/>
              <a:t>, </a:t>
            </a:r>
            <a:r>
              <a:rPr lang="en-US" sz="2000" i="1" dirty="0"/>
              <a:t>y</a:t>
            </a:r>
            <a:r>
              <a:rPr lang="en-US" sz="2000" dirty="0"/>
              <a:t> = ‘three’}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4" t="4209" r="58184" b="79602"/>
          <a:stretch/>
        </p:blipFill>
        <p:spPr bwMode="auto">
          <a:xfrm>
            <a:off x="1897021" y="1946946"/>
            <a:ext cx="1014742" cy="80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29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Questions?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Training Process In Linear Regression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65679" y="2699487"/>
            <a:ext cx="5294521" cy="3524250"/>
            <a:chOff x="2970212" y="1600200"/>
            <a:chExt cx="5294521" cy="35242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212" y="1600200"/>
              <a:ext cx="5294521" cy="3524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5029899" y="4038600"/>
              <a:ext cx="1371600" cy="762000"/>
            </a:xfrm>
            <a:prstGeom prst="ellipse">
              <a:avLst/>
            </a:prstGeom>
            <a:solidFill>
              <a:srgbClr val="2D86C1">
                <a:alpha val="27000"/>
              </a:srgbClr>
            </a:solidFill>
            <a:ln>
              <a:solidFill>
                <a:srgbClr val="F1602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69239" y="1812631"/>
            <a:ext cx="11653523" cy="4533549"/>
          </a:xfrm>
        </p:spPr>
        <p:txBody>
          <a:bodyPr/>
          <a:lstStyle/>
          <a:p>
            <a:endParaRPr lang="en-US" sz="2800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0" lvl="1"/>
            <a:r>
              <a:rPr lang="en-US" sz="3000" dirty="0">
                <a:solidFill>
                  <a:srgbClr val="FF6600"/>
                </a:solidFill>
              </a:rPr>
              <a:t>Objective: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</a:rPr>
              <a:t>learn the mapping of </a:t>
            </a: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 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3000" baseline="-25000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Y</a:t>
            </a:r>
            <a:r>
              <a:rPr lang="en-US" sz="3000" baseline="-25000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Finding </a:t>
            </a:r>
            <a:r>
              <a:rPr lang="en-US" sz="2800" b="1" i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is the goal here</a:t>
            </a: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r>
              <a:rPr lang="en-US" sz="2800" b="1" i="1" dirty="0">
                <a:solidFill>
                  <a:schemeClr val="tx1">
                    <a:lumMod val="50000"/>
                  </a:schemeClr>
                </a:solidFill>
                <a:latin typeface="+mn-lt"/>
                <a:ea typeface="Cambria Math" panose="02040503050406030204" pitchFamily="18" charset="0"/>
              </a:rPr>
              <a:t>h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is known as the </a:t>
            </a:r>
            <a:r>
              <a:rPr lang="en-US" sz="2800" dirty="0">
                <a:solidFill>
                  <a:srgbClr val="FF6600"/>
                </a:solidFill>
                <a:latin typeface="+mn-lt"/>
              </a:rPr>
              <a:t>hypothesis </a:t>
            </a: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endParaRPr lang="en-US" sz="3200" dirty="0">
              <a:latin typeface="+mn-lt"/>
            </a:endParaRPr>
          </a:p>
          <a:p>
            <a:endParaRPr lang="en-US" sz="3200" dirty="0">
              <a:latin typeface="+mn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776537" y="3597442"/>
            <a:ext cx="2590677" cy="1564508"/>
          </a:xfrm>
          <a:prstGeom prst="straightConnector1">
            <a:avLst/>
          </a:prstGeom>
          <a:ln w="38100">
            <a:solidFill>
              <a:srgbClr val="2D86C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765635" y="2578767"/>
            <a:ext cx="60157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52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Predict Housing Prices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172201" y="1998372"/>
            <a:ext cx="4904621" cy="3640429"/>
            <a:chOff x="2791526" y="1393499"/>
            <a:chExt cx="6602280" cy="3952875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526" y="1393499"/>
              <a:ext cx="6602280" cy="395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3853258" y="2829499"/>
              <a:ext cx="4570809" cy="1219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948294" y="3230879"/>
              <a:ext cx="4570809" cy="1219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815545" y="2524699"/>
              <a:ext cx="4760883" cy="1828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7113464" y="1680214"/>
              <a:ext cx="8171" cy="319658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052522" y="3048001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052523" y="3577124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056608" y="3647124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10148" y="3154682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151441" y="3235642"/>
              <a:ext cx="4570809" cy="1219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807262" y="2967524"/>
              <a:ext cx="4570809" cy="1219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060693" y="3307082"/>
              <a:ext cx="60943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865" y="1566691"/>
            <a:ext cx="2819400" cy="44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063"/>
          <a:stretch/>
        </p:blipFill>
        <p:spPr bwMode="auto">
          <a:xfrm>
            <a:off x="685800" y="1972971"/>
            <a:ext cx="4495800" cy="261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63721" y="2390711"/>
            <a:ext cx="522900" cy="2686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  <a:p>
            <a:pPr>
              <a:lnSpc>
                <a:spcPct val="110000"/>
              </a:lnSpc>
            </a:pP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  <a:p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43400" y="2390711"/>
            <a:ext cx="522900" cy="26868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</a:p>
          <a:p>
            <a:pPr>
              <a:lnSpc>
                <a:spcPct val="110000"/>
              </a:lnSpc>
            </a:pP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(m)</a:t>
            </a:r>
          </a:p>
          <a:p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6088" y="5407968"/>
            <a:ext cx="5828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m =  Total number of training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set</a:t>
            </a:r>
          </a:p>
          <a:p>
            <a:r>
              <a:rPr lang="el-GR" sz="2400" i="1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θ</a:t>
            </a:r>
            <a:r>
              <a:rPr lang="en-US" sz="2400" i="1" dirty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baseline="-25000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j</a:t>
            </a:r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cs typeface="Times New Roman" panose="02020603050405020304" pitchFamily="18" charset="0"/>
              </a:rPr>
              <a:t>= Parameters</a:t>
            </a:r>
            <a:endParaRPr lang="en-US" sz="2400" dirty="0">
              <a:solidFill>
                <a:schemeClr val="tx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2141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Hypothesis Function-Linear regression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3325" y="2497642"/>
                <a:ext cx="11509435" cy="2990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is the prediction of 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/>
                  <a:t> for given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is the target values (what we would call labels in a classification problem)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We </a:t>
                </a:r>
                <a:r>
                  <a:rPr lang="en-US" sz="2400" dirty="0"/>
                  <a:t>want the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to be as close to the true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/>
                  <a:t> as possible.</a:t>
                </a:r>
              </a:p>
              <a:p>
                <a:r>
                  <a:rPr lang="en-US" sz="2400" dirty="0">
                    <a:solidFill>
                      <a:srgbClr val="F16022"/>
                    </a:solidFill>
                  </a:rPr>
                  <a:t>How do we do that</a:t>
                </a:r>
                <a:r>
                  <a:rPr lang="en-US" sz="2400" dirty="0" smtClean="0">
                    <a:solidFill>
                      <a:srgbClr val="F16022"/>
                    </a:solidFill>
                  </a:rPr>
                  <a:t>?</a:t>
                </a:r>
              </a:p>
              <a:p>
                <a:endParaRPr lang="en-US" sz="2400" dirty="0">
                  <a:solidFill>
                    <a:srgbClr val="F1602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25" y="2497642"/>
                <a:ext cx="11509435" cy="2990434"/>
              </a:xfrm>
              <a:prstGeom prst="rect">
                <a:avLst/>
              </a:prstGeom>
              <a:blipFill rotWithShape="1">
                <a:blip r:embed="rId3"/>
                <a:stretch>
                  <a:fillRect l="-847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844" y="1751330"/>
            <a:ext cx="2819400" cy="44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48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 theme">
  <a:themeElements>
    <a:clrScheme name="Custom 1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505050"/>
      </a:accent1>
      <a:accent2>
        <a:srgbClr val="F16022"/>
      </a:accent2>
      <a:accent3>
        <a:srgbClr val="2D86C1"/>
      </a:accent3>
      <a:accent4>
        <a:srgbClr val="00BCF2"/>
      </a:accent4>
      <a:accent5>
        <a:srgbClr val="282828"/>
      </a:accent5>
      <a:accent6>
        <a:srgbClr val="008DB5"/>
      </a:accent6>
      <a:hlink>
        <a:srgbClr val="0072C6"/>
      </a:hlink>
      <a:folHlink>
        <a:srgbClr val="0072C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 theme" id="{764C9855-0060-4768-B3F9-0656D1795397}" vid="{B3BB92AF-0126-4258-AD51-3962C24B36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c4b9303-b423-4062-abae-c0834ec5a1d5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2AD6F867801D42AA3200361841A587" ma:contentTypeVersion="3" ma:contentTypeDescription="Create a new document." ma:contentTypeScope="" ma:versionID="2162d3ccf5de108aa569b43fe22a3af3">
  <xsd:schema xmlns:xsd="http://www.w3.org/2001/XMLSchema" xmlns:xs="http://www.w3.org/2001/XMLSchema" xmlns:p="http://schemas.microsoft.com/office/2006/metadata/properties" xmlns:ns2="7c4b9303-b423-4062-abae-c0834ec5a1d5" targetNamespace="http://schemas.microsoft.com/office/2006/metadata/properties" ma:root="true" ma:fieldsID="e73483dcb6baaded34114a48b17fb221" ns2:_="">
    <xsd:import namespace="7c4b9303-b423-4062-abae-c0834ec5a1d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b9303-b423-4062-abae-c0834ec5a1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AC4490-2757-484C-B774-A07FF77F2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26172F-1735-45E3-BFF2-5DFC22EA7B21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7c4b9303-b423-4062-abae-c0834ec5a1d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7A661AE-C753-476F-B35A-857A0DAD2E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4b9303-b423-4062-abae-c0834ec5a1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 theme</Template>
  <TotalTime>2121</TotalTime>
  <Words>1640</Words>
  <Application>Microsoft Office PowerPoint</Application>
  <PresentationFormat>Custom</PresentationFormat>
  <Paragraphs>344</Paragraphs>
  <Slides>61</Slides>
  <Notes>26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microsoft theme</vt:lpstr>
      <vt:lpstr>LINEAR REGRESSION</vt:lpstr>
      <vt:lpstr>Linear Regression-Overview</vt:lpstr>
      <vt:lpstr>Supervised Learning</vt:lpstr>
      <vt:lpstr>Supervised Learning</vt:lpstr>
      <vt:lpstr>Predict Housing Prices</vt:lpstr>
      <vt:lpstr>Predict Housing Prices</vt:lpstr>
      <vt:lpstr>Training Process In Linear Regression</vt:lpstr>
      <vt:lpstr>Predict Housing Prices</vt:lpstr>
      <vt:lpstr>Hypothesis Function-Linear regression</vt:lpstr>
      <vt:lpstr>Cost Function</vt:lpstr>
      <vt:lpstr>The Cost Function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Digression - Gradient Descent Intuition</vt:lpstr>
      <vt:lpstr>Multivariate Linear Regression</vt:lpstr>
      <vt:lpstr>Predict Housing Prices – With Two Features</vt:lpstr>
      <vt:lpstr>Predict Housing Prices – With Two Features</vt:lpstr>
      <vt:lpstr>Algebraic Notation</vt:lpstr>
      <vt:lpstr>Gradient Descent Intuition</vt:lpstr>
      <vt:lpstr>Batch Gradient Descent</vt:lpstr>
      <vt:lpstr>Stochastic Gradient Descent</vt:lpstr>
      <vt:lpstr>Batch  vs. Stochastic Gradient Descent</vt:lpstr>
      <vt:lpstr>Probabilistic Interpretation of Linear Regression</vt:lpstr>
      <vt:lpstr>Probabilistic Interpretation of Linear Regression</vt:lpstr>
      <vt:lpstr>Probabilistic Interpretation of Linear Regression</vt:lpstr>
      <vt:lpstr>Probabilistic Interpretation of Linear Regression</vt:lpstr>
      <vt:lpstr>Maximizing The Likelihood Function</vt:lpstr>
      <vt:lpstr>Maximizing The Log Likelihood Function</vt:lpstr>
      <vt:lpstr>Linear Regression Using R</vt:lpstr>
      <vt:lpstr>Example: Handwritten Digit Recognition</vt:lpstr>
      <vt:lpstr>Extracting Features For Learning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of Data Ingress &amp; Egress</dc:title>
  <dc:creator>Parmita Mehta</dc:creator>
  <cp:lastModifiedBy>Jasmine</cp:lastModifiedBy>
  <cp:revision>117</cp:revision>
  <dcterms:created xsi:type="dcterms:W3CDTF">2014-09-11T15:44:22Z</dcterms:created>
  <dcterms:modified xsi:type="dcterms:W3CDTF">2015-03-30T21:44:44Z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0x010100192AD6F867801D42AA3200361841A587</vt:lpwstr>
  </property>
</Properties>
</file>